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62" r:id="rId14"/>
    <p:sldId id="263" r:id="rId15"/>
    <p:sldId id="264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E1FB983-6D4C-422B-A198-A32430F1400B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FC4933-9423-4C87-9B22-1DE8E5B6FF6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 </a:t>
            </a:r>
            <a:br>
              <a:rPr lang="en-US" dirty="0"/>
            </a:br>
            <a:r>
              <a:rPr lang="hr-HR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STRATEGIJA O POSTUPANJU U SLUČAJU NASILJA </a:t>
            </a:r>
            <a:br>
              <a:rPr lang="en-U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hr-HR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 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9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2. Edukacija o nenasilju: Podučavanje mirnog rješavanja konflikata</a:t>
            </a:r>
          </a:p>
          <a:p>
            <a:endParaRPr lang="en-US" dirty="0"/>
          </a:p>
          <a:p>
            <a:r>
              <a:rPr lang="hr-HR" dirty="0"/>
              <a:t>Jedan od ključnih pristupa prevenciji nasilja u školama je edukacija o nenasilju, koja podučava učenike, nastavnike i roditelje kako da rješavaju konflikte mirnim putem. Ovi programi također razvijaju socijalne vještine koje uključuju sposobnost slušanja, izražavanja vlastitih osjećaja na prihvatljiv način, i smanjenje napetosti.</a:t>
            </a:r>
          </a:p>
          <a:p>
            <a:endParaRPr lang="hr-HR" dirty="0"/>
          </a:p>
          <a:p>
            <a:r>
              <a:rPr lang="hr-HR" b="1" dirty="0"/>
              <a:t>a) Programi za učenike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Programi za razvoj socijalnih vještina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Dani nenasilja</a:t>
            </a:r>
            <a:endParaRPr lang="en-US" dirty="0"/>
          </a:p>
          <a:p>
            <a:r>
              <a:rPr lang="hr-HR" b="1" dirty="0"/>
              <a:t>b) Programi za nastavnike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Obuka za nastavnike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Radionice o nenasilnoj komunikaciji</a:t>
            </a:r>
          </a:p>
          <a:p>
            <a:endParaRPr lang="hr-HR" dirty="0"/>
          </a:p>
          <a:p>
            <a:r>
              <a:rPr lang="hr-HR" b="1" dirty="0"/>
              <a:t>3. Podrška žrtvama nasilja: Psihološka intervencija i savjetovanje</a:t>
            </a:r>
            <a:endParaRPr lang="en-US" dirty="0"/>
          </a:p>
          <a:p>
            <a:r>
              <a:rPr lang="hr-HR" dirty="0"/>
              <a:t> a) Psihološka pomoć i terapija (savjetovanje za žrtve, grupna terapija)</a:t>
            </a:r>
          </a:p>
          <a:p>
            <a:r>
              <a:rPr lang="hr-HR" dirty="0"/>
              <a:t>b) Podrška u školi (obuka nastavnika i pedagoga, društvene grupe podrške)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7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6672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4. Povezivanje sa zajednicom: Angažman roditelja, nevladinih organizacija i društvenih faktora</a:t>
            </a:r>
            <a:endParaRPr lang="en-US" dirty="0"/>
          </a:p>
          <a:p>
            <a:r>
              <a:rPr lang="hr-HR" dirty="0"/>
              <a:t>Uspješna prevencija nasilja u školama zahtijeva angažman svih društvenih faktora, uključujući roditelje, nevladine organizacije, zajednicu i lokalne vlasti.</a:t>
            </a:r>
          </a:p>
          <a:p>
            <a:pPr marL="342900" indent="-342900">
              <a:buAutoNum type="alphaLcParenR"/>
            </a:pPr>
            <a:r>
              <a:rPr lang="hr-HR" b="1" dirty="0"/>
              <a:t>Angažman roditelja </a:t>
            </a:r>
            <a:r>
              <a:rPr lang="hr-HR" dirty="0"/>
              <a:t>(obuka za roditelje, savjetovanje za roditelje)</a:t>
            </a:r>
            <a:br>
              <a:rPr lang="hr-HR" dirty="0"/>
            </a:br>
            <a:r>
              <a:rPr lang="hr-HR" b="1" dirty="0"/>
              <a:t>b) Uloga nevladinih organizacija (</a:t>
            </a:r>
            <a:r>
              <a:rPr lang="hr-HR" dirty="0"/>
              <a:t>podrška kroz nevladine organizacije, programi za promociju nenasilja)</a:t>
            </a:r>
          </a:p>
          <a:p>
            <a:r>
              <a:rPr lang="hr-HR" b="1" dirty="0"/>
              <a:t>5. Zakonodavne inicijative: Mjere za prevenciju nasilja</a:t>
            </a:r>
            <a:endParaRPr lang="en-US" dirty="0"/>
          </a:p>
          <a:p>
            <a:r>
              <a:rPr lang="hr-HR" dirty="0"/>
              <a:t>Zakonodavne mjere su ključne u stvaranju strukturalnih uvjeta za prevenciju nasilja u školama. Države moraju razviti jasne politike i zakone koji omogućuju zaštitu žrtava i odgovornost za počinitelje.</a:t>
            </a:r>
            <a:endParaRPr lang="en-US" dirty="0"/>
          </a:p>
          <a:p>
            <a:r>
              <a:rPr lang="hr-HR" b="1" dirty="0"/>
              <a:t>a) Jačanje zakonodavne zaštite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Zakon o zaštiti prava djeteta</a:t>
            </a:r>
          </a:p>
          <a:p>
            <a:r>
              <a:rPr lang="hr-HR" b="1" dirty="0"/>
              <a:t>b) Zakon o obrazovanju i školskom nasilju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Provedba obaveznih edukacija za nastavnike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Moguće sankcije za škole koje ne implementiraju preventivne mjere:</a:t>
            </a:r>
            <a:endParaRPr lang="en-US" dirty="0"/>
          </a:p>
          <a:p>
            <a:r>
              <a:rPr lang="hr-HR" b="1" dirty="0"/>
              <a:t>c) Saradnja sa policijom i pravosudnim institucijama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Uvođenje protokola za prijavu nasilja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Postupanje prema počiniteljima nasilja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9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432" y="404664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6. Primjeri dobre prakse: Pozitivne inicijative u BiH i svijetu</a:t>
            </a:r>
          </a:p>
          <a:p>
            <a:endParaRPr lang="en-US" dirty="0"/>
          </a:p>
          <a:p>
            <a:r>
              <a:rPr lang="hr-HR" dirty="0"/>
              <a:t>Kako bi se nasilje u školama smanjilo, ključna je primjena učinkovitih preventivnih mjera i politika. U svijetu i u Bosni i Hercegovini postoji nekoliko pozitivnih inicijativa koje su se pokazale uspješnim u smanjenju nasilja u školama.</a:t>
            </a:r>
          </a:p>
          <a:p>
            <a:endParaRPr lang="hr-HR" dirty="0"/>
          </a:p>
          <a:p>
            <a:r>
              <a:rPr lang="hr-HR" b="1" dirty="0"/>
              <a:t> a) Inicijative u BiH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Program "Bez nasilja u školama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Projekt "Mreža škola za zaštitu djece„</a:t>
            </a:r>
          </a:p>
          <a:p>
            <a:endParaRPr lang="hr-HR" dirty="0"/>
          </a:p>
          <a:p>
            <a:r>
              <a:rPr lang="hr-HR" b="1" dirty="0"/>
              <a:t>b) Inicijative u svijetu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Škole za život (Švedska)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Program "No Place for Hate" (SAD)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Program "PeaceBuilder Schools" </a:t>
            </a:r>
            <a:r>
              <a:rPr lang="hr-HR"/>
              <a:t>(Kanada)</a:t>
            </a:r>
            <a:endParaRPr lang="en-US" dirty="0"/>
          </a:p>
          <a:p>
            <a:r>
              <a:rPr lang="hr-HR" dirty="0"/>
              <a:t> 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932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1296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Intervencije i odgovori na nasilje</a:t>
            </a:r>
            <a:endParaRPr lang="en-US" dirty="0"/>
          </a:p>
          <a:p>
            <a:r>
              <a:rPr lang="hr-HR" dirty="0"/>
              <a:t>Kada nasilje postane prisutno u školama, važno je brzo, efikasno i sustavno reagirati. Reakcija na nasilje mora biti dobro organizirana i mora uključivati različite aktere u društvu, kao što su školske vlasti, policija, socijalne službe, psiholozi i roditelji. Protokoli za prijavu nasilja, rehabilitacija počinitelja, multidisciplinarni timovi i odgovarajuća podrška za nastavnike i školsku upravu ključni su za uspješno rješavanje problema nasilja u školama.</a:t>
            </a:r>
          </a:p>
          <a:p>
            <a:r>
              <a:rPr lang="hr-HR" b="1" dirty="0"/>
              <a:t> </a:t>
            </a:r>
            <a:r>
              <a:rPr lang="hr-HR" b="1" u="sng" dirty="0"/>
              <a:t>1. Protokoli za prijavu nasilja: Uspostavljanje procedura za prijavu nasilja u školama</a:t>
            </a:r>
            <a:endParaRPr lang="en-US" u="sng" dirty="0"/>
          </a:p>
          <a:p>
            <a:r>
              <a:rPr lang="hr-HR" dirty="0"/>
              <a:t>Jedan od ključnih faktora u uspješnom odgovoru na nasilje u školama je razvijanje jasnih i transparentnih procedura za prijavu nasilja.</a:t>
            </a:r>
          </a:p>
          <a:p>
            <a:r>
              <a:rPr lang="hr-HR" b="1" dirty="0"/>
              <a:t>a) Postupak prijave nasilja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Sigurnost i anonimnost žrtava (anonimne kutije za prijavu nasilja, online prijave...)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 Zakonodavni okvir za prijavu nasilja</a:t>
            </a:r>
          </a:p>
          <a:p>
            <a:r>
              <a:rPr lang="hr-HR" b="1" dirty="0"/>
              <a:t>b) Zaštita žrtava i svjedoka</a:t>
            </a:r>
          </a:p>
          <a:p>
            <a:endParaRPr lang="hr-HR" b="1" dirty="0"/>
          </a:p>
          <a:p>
            <a:r>
              <a:rPr lang="hr-HR" b="1" u="sng" dirty="0"/>
              <a:t>2. Rehabilitacija počinitelja nasilja: Programi za rad sa učenicima koji vrše nasilje</a:t>
            </a:r>
            <a:endParaRPr lang="en-US" u="sng" dirty="0"/>
          </a:p>
          <a:p>
            <a:r>
              <a:rPr lang="hr-HR" b="1" dirty="0"/>
              <a:t>a) Terapijski i edukativni programi</a:t>
            </a:r>
            <a:br>
              <a:rPr lang="hr-HR" b="1" dirty="0"/>
            </a:br>
            <a:r>
              <a:rPr lang="hr-HR" b="1" dirty="0"/>
              <a:t> </a:t>
            </a:r>
            <a:r>
              <a:rPr lang="hr-HR" dirty="0"/>
              <a:t>-Kognitivno-bihevioralna terapija (CBT)</a:t>
            </a:r>
            <a:endParaRPr lang="en-US" dirty="0"/>
          </a:p>
          <a:p>
            <a:pPr lvl="0"/>
            <a:r>
              <a:rPr lang="hr-HR" dirty="0"/>
              <a:t>-Programi za razvoj socijalnih vještina</a:t>
            </a:r>
            <a:endParaRPr lang="en-US" dirty="0"/>
          </a:p>
          <a:p>
            <a:pPr lvl="0"/>
            <a:r>
              <a:rPr lang="hr-HR" dirty="0"/>
              <a:t>-Radionice i grupni tretmani</a:t>
            </a:r>
          </a:p>
          <a:p>
            <a:r>
              <a:rPr lang="hr-HR" b="1" dirty="0"/>
              <a:t>b) Obuka za roditelje počinitelja nasilja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  <a:p>
            <a:endParaRPr lang="en-US" u="sng" dirty="0"/>
          </a:p>
          <a:p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58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u="sng" dirty="0"/>
              <a:t>3. Multidisciplinarni timovi: Saradnja škola, policije, socijalnih službi i zdravstva</a:t>
            </a:r>
          </a:p>
          <a:p>
            <a:r>
              <a:rPr lang="hr-HR" dirty="0"/>
              <a:t>Multidisciplinarni pristup je ključan za efikasno rješavanje slučajeva nasilja u školama. Ovaj pristup podrazumijeva suradnju između različitih institucija koje mogu pružiti različite oblike podrške za žrtve, počinitelje i zajednicu.</a:t>
            </a:r>
            <a:r>
              <a:rPr lang="hr-HR" b="1" dirty="0"/>
              <a:t> </a:t>
            </a:r>
          </a:p>
          <a:p>
            <a:endParaRPr lang="hr-HR" b="1" dirty="0"/>
          </a:p>
          <a:p>
            <a:r>
              <a:rPr lang="hr-HR" b="1" dirty="0"/>
              <a:t>3. Multidisciplinarni timovi: Saradnja škola, policije, socijalnih službi i zdravstva</a:t>
            </a:r>
            <a:endParaRPr lang="en-US" dirty="0"/>
          </a:p>
          <a:p>
            <a:r>
              <a:rPr lang="hr-HR" dirty="0"/>
              <a:t>Multidisciplinarni pristup je ključan za efikasno rješavanje slučajeva nasilja u školama. Ovaj pristup podrazumijeva suradnju između različitih institucija koje mogu pružiti različite oblike podrške za žrtve, počinitelje i zajednicu.</a:t>
            </a:r>
          </a:p>
          <a:p>
            <a:r>
              <a:rPr lang="hr-HR" b="1" dirty="0"/>
              <a:t>a) Multidisciplinarni tim u školama </a:t>
            </a:r>
            <a:r>
              <a:rPr lang="hr-HR" dirty="0"/>
              <a:t>(procjena težine nasilja, podrška žrtvama,rad sa počiniteljima, koordinacija sa institucijama...)</a:t>
            </a:r>
            <a:endParaRPr lang="en-US" dirty="0"/>
          </a:p>
          <a:p>
            <a:endParaRPr lang="en-US" dirty="0"/>
          </a:p>
          <a:p>
            <a:r>
              <a:rPr lang="hr-HR" b="1" dirty="0"/>
              <a:t>b) Uloga policije, socijalnih službi i zdravstva</a:t>
            </a:r>
            <a:endParaRPr lang="en-US" dirty="0"/>
          </a:p>
          <a:p>
            <a:r>
              <a:rPr lang="hr-HR" dirty="0"/>
              <a:t>Policija, socijalne službe i zdravstvene ustanove igraju ključnu ulogu u odgovoru na nasilje u školama. Svaka institucija ima specifične zadatke i odgovornosti</a:t>
            </a:r>
          </a:p>
          <a:p>
            <a:endParaRPr lang="hr-HR" dirty="0"/>
          </a:p>
          <a:p>
            <a:r>
              <a:rPr lang="hr-HR" b="1" u="sng" dirty="0"/>
              <a:t>4. Podrška za nastavnike i školsku upravu</a:t>
            </a:r>
            <a:endParaRPr lang="en-US" u="sng" dirty="0"/>
          </a:p>
          <a:p>
            <a:r>
              <a:rPr lang="hr-HR" dirty="0"/>
              <a:t>Nastavnici i školska uprava imaju ključnu ulogu u prevenciji i reakciji na nasilje u školama. Oni ne samo da trebaju biti obučeni za prepoznavanje nasilja, već i za primjenu odgovarajućih mjera za pomoć žrtvama i interveniranje u slučajevima nasilja.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29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56895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/>
              <a:t>Međunarodne prakse i primjeri</a:t>
            </a:r>
          </a:p>
          <a:p>
            <a:pPr marL="342900" indent="-342900">
              <a:buAutoNum type="arabicPeriod"/>
            </a:pPr>
            <a:r>
              <a:rPr lang="hr-HR" b="1" u="sng" dirty="0"/>
              <a:t>Primjeri iz svijeta: Kako druge zemlje pristupaju nasilju u školama</a:t>
            </a:r>
          </a:p>
          <a:p>
            <a:endParaRPr lang="en-US" u="sng" dirty="0"/>
          </a:p>
          <a:p>
            <a:r>
              <a:rPr lang="hr-HR" b="1" dirty="0"/>
              <a:t>a) Sjedinjene Američke Države</a:t>
            </a: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Zero Tolerance Policy (Politika nulte tolerancije)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Programi prevencije nasilja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Uloga policije i zajednice</a:t>
            </a:r>
          </a:p>
          <a:p>
            <a:pPr marL="285750" lvl="0" indent="-285750">
              <a:buFont typeface="Wingdings" pitchFamily="2" charset="2"/>
              <a:buChar char="§"/>
            </a:pPr>
            <a:endParaRPr lang="hr-HR" dirty="0"/>
          </a:p>
          <a:p>
            <a:r>
              <a:rPr lang="hr-HR" b="1" dirty="0"/>
              <a:t>b) Ujedinjeno Kraljevstvo</a:t>
            </a: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hr-HR" dirty="0"/>
              <a:t>Politika školskih povelja (School Charters)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hr-HR" dirty="0"/>
              <a:t>Programi mentalnog zdravlja i emocionalne dobrobiti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hr-HR" dirty="0"/>
              <a:t>Anti-bullying Policy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r>
              <a:rPr lang="hr-HR" b="1" dirty="0"/>
              <a:t>c) Švedska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Politika protiv nasilja i diskriminacije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Projekt “Safe School Initiative”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hr-HR" dirty="0"/>
              <a:t>Uloga škole i zajednice</a:t>
            </a:r>
          </a:p>
          <a:p>
            <a:pPr marL="285750" indent="-285750">
              <a:buFont typeface="Wingdings" pitchFamily="2" charset="2"/>
              <a:buChar char="§"/>
            </a:pPr>
            <a:endParaRPr lang="hr-HR" dirty="0"/>
          </a:p>
          <a:p>
            <a:r>
              <a:rPr lang="hr-HR" b="1" dirty="0"/>
              <a:t>d) Japan</a:t>
            </a: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Zakon o prevenciji bullyinga (Anti-Bullying Law)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Zahtjevi za učenike i nastavnike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Uloga roditelja</a:t>
            </a: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45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0364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2. Uloga međunarodnih organizacija: Aktivnosti UNESCO-a, UNICEF-a i drugih organizacija</a:t>
            </a:r>
          </a:p>
          <a:p>
            <a:endParaRPr lang="hr-HR" b="1" dirty="0"/>
          </a:p>
          <a:p>
            <a:r>
              <a:rPr lang="hr-HR" b="1" dirty="0"/>
              <a:t>a) UNESCO – Ujedinjeni narodi za obrazovanje, nauku i kulturu</a:t>
            </a: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Globalni program za nenasilje i mirno obrazovanje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hr-HR" dirty="0"/>
              <a:t>Program o nasilju u školama</a:t>
            </a:r>
          </a:p>
          <a:p>
            <a:endParaRPr lang="hr-HR" dirty="0"/>
          </a:p>
          <a:p>
            <a:r>
              <a:rPr lang="hr-HR" b="1" dirty="0"/>
              <a:t>b) UNICEF – Fond Ujedinjenih naroda za djecu</a:t>
            </a: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Safe Schools Initiative</a:t>
            </a: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hr-HR" dirty="0"/>
              <a:t>Dijalog i pobdrška</a:t>
            </a:r>
            <a:endParaRPr lang="en-US" dirty="0"/>
          </a:p>
          <a:p>
            <a:pPr marL="285750" lvl="0" indent="-285750">
              <a:buFont typeface="Wingdings" pitchFamily="2" charset="2"/>
              <a:buChar char="§"/>
            </a:pPr>
            <a:endParaRPr lang="en-US" dirty="0"/>
          </a:p>
          <a:p>
            <a:pPr algn="ctr"/>
            <a:r>
              <a:rPr lang="hr-HR" b="1" dirty="0"/>
              <a:t>SMJERNICE ZA POSTUPANJE U SLUČAJU NASILJA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b="1" dirty="0"/>
              <a:t>Postupanje u slučajevima kada se nasilje desilo u školi</a:t>
            </a:r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b="1" dirty="0"/>
              <a:t>Postupanje u slučajevima kada se naslje desilo izvan škole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b="1" dirty="0"/>
              <a:t>Postupanje u slučajevima kada nasilje vrši  radnik škole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b="1" dirty="0"/>
              <a:t>Postupanje u slučajevima kada učenik izvrši nasilje nad radnikom škole</a:t>
            </a:r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endParaRPr lang="en-US" b="1" dirty="0"/>
          </a:p>
          <a:p>
            <a:r>
              <a:rPr lang="hr-H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34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252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/>
              <a:t>SMJERNICE ZA PREVENCIJU NASILJA – tabela za postupanje</a:t>
            </a:r>
          </a:p>
          <a:p>
            <a:r>
              <a:rPr lang="hr-HR" b="1" dirty="0"/>
              <a:t>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216094"/>
              </p:ext>
            </p:extLst>
          </p:nvPr>
        </p:nvGraphicFramePr>
        <p:xfrm>
          <a:off x="467545" y="692696"/>
          <a:ext cx="8064895" cy="5616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0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AKTIVNOSTI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UČESNICI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REALIZATORI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VRIJEME I MJESTO</a:t>
                      </a:r>
                      <a:endParaRPr lang="en-US" sz="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Upoznavanje roditelja i učenika sa Protokolom o postupanju u slučajevima nasilja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Učenici i roditelji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Razrednici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Zapisnik sa roditeljskog sastanka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Septembar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Saradnja sa MUP-om (predavanja od strane pripadnika Policijskih stanica, tematika vezana za Nasilje)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Učenici i razrednici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Predstavnici MUP-a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 iz napomene iz Odjeljenske knjige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Oktobar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Saradnja sa Centrom za mentalno zdravlje Zenica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Učenici i nastavnici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Predstavnici CMZ-a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 iz napomene iz Odjeljenske knjige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Decembar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Individualni savjetodavni razgovori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Pedagog, razrednici, nastavnici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Evdencija o vođenju razgovora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Tokom godine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Promocija zdravih životnih stilova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Učenici i nastavnici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Voditelji sekcija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 iz Dnevnika rada slobodnih aktivnosti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Tokom godine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Osposobljavanje nastavnika – kako postupiti u slučajevima nasilja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Nastavnici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Tim za realizaciju stručnog usavršavanja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 o održanoj edukaciji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Januar 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1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Radionice za roditelje (Prijedlog tema: Roditeljski stilovi, Asertivna komuniakcija, Izazovi odrastanja, Suočavanje sa problemima adolescenata, Nasilje, i sl.)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Roditelji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Tim za realizaciju radionica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 o održanim radionicama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Januar</a:t>
                      </a:r>
                      <a:endParaRPr lang="en-US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Škola 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Saradnja sa nevaldinim sektorom – udruženja, organizacije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Učenici, nastavnici, roditelji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Predstavnici nevladinog sektora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>
                          <a:effectLst/>
                        </a:rPr>
                        <a:t>Evidencija o održanim edukacijama, radionicama, obukama </a:t>
                      </a:r>
                      <a:endParaRPr lang="en-US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</a:rPr>
                        <a:t>Tokom godine </a:t>
                      </a:r>
                      <a:endParaRPr lang="en-US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600" dirty="0">
                          <a:effectLst/>
                        </a:rPr>
                        <a:t>Škola 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82" marR="3998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99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944" y="404664"/>
            <a:ext cx="87575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/>
              <a:t>Zaključak i preporuke</a:t>
            </a:r>
          </a:p>
          <a:p>
            <a:pPr marL="342900" indent="-342900">
              <a:buAutoNum type="arabicPeriod"/>
            </a:pPr>
            <a:r>
              <a:rPr lang="hr-HR" b="1" u="sng" dirty="0"/>
              <a:t>Kratki pregled najvažnijih zaključaka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Nasilje u školama kao globalni problem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Pravni i obrazovni okvir u BiH: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Usporedba sa svjetskim praksama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Uzroci nasilja u školama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Potreba za sistemskom prevencijom</a:t>
            </a:r>
            <a:endParaRPr lang="en-US" dirty="0"/>
          </a:p>
          <a:p>
            <a:r>
              <a:rPr lang="hr-HR" b="1" dirty="0"/>
              <a:t>2. </a:t>
            </a:r>
            <a:r>
              <a:rPr lang="hr-HR" b="1" u="sng" dirty="0"/>
              <a:t>Preporuke za BiH</a:t>
            </a:r>
            <a:endParaRPr lang="en-US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Unaprjeđenje zakonodavnog okvira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Obrazovni i preventivni programi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Jačanje suradnje s relevantnim institucijama</a:t>
            </a:r>
            <a:endParaRPr lang="en-US" dirty="0"/>
          </a:p>
          <a:p>
            <a:r>
              <a:rPr lang="hr-HR" b="1" u="sng" dirty="0"/>
              <a:t>3. Strategija za budućnost</a:t>
            </a:r>
          </a:p>
          <a:p>
            <a:pPr marL="342900" indent="-342900">
              <a:buAutoNum type="alphaLcParenR"/>
            </a:pPr>
            <a:r>
              <a:rPr lang="hr-HR" b="1" dirty="0"/>
              <a:t>Kratkoročne strategije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Usvajanje zakonskih reformi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Obuka nastavnog kadra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Podrška za žrtve nasilja</a:t>
            </a:r>
            <a:endParaRPr lang="en-US" dirty="0"/>
          </a:p>
          <a:p>
            <a:r>
              <a:rPr lang="hr-HR" b="1" dirty="0"/>
              <a:t>b) Dugoročne strategije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Kultura nenasilja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Podrška od zajednice i lokalnih vlasti</a:t>
            </a:r>
            <a:endParaRPr lang="en-US" dirty="0"/>
          </a:p>
          <a:p>
            <a:endParaRPr lang="en-US" dirty="0"/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589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713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28178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/>
              <a:t>Definicija nasilja u školama</a:t>
            </a:r>
            <a:endParaRPr lang="en-US" b="1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Nasilje u školama predstavlja ozbiljan problem koji pogađa obrazovne sisteme širom svijeta, a Bosna i Hercegovina nije izuzetak. Nasilje se ne manifestira samo u fizičkim oblicima, već može imati mnogo složenije i dublje korijene u psihološkom, verbalnom i seksualnom zlostavljanju, kao i u novijim oblicima nasilja, kao što je cyberbullying. Svaka od ovih manifestacija nasilja ima ozbiljne posljedice po žrtve, počinitelje, ali i širu zajednicu, uključujući obrazovne institucije, socijalne službe, pa čak i cijeli društveni okvir.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8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15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/>
              <a:t>Pravni okvir i zakonske mjere</a:t>
            </a:r>
          </a:p>
          <a:p>
            <a:pPr algn="ctr"/>
            <a:endParaRPr lang="hr-HR" b="1" dirty="0"/>
          </a:p>
          <a:p>
            <a:r>
              <a:rPr lang="hr-HR" b="1" dirty="0"/>
              <a:t>a</a:t>
            </a:r>
            <a:r>
              <a:rPr lang="hr-HR" dirty="0"/>
              <a:t>) Međunarodni zakoni i protokoli</a:t>
            </a:r>
            <a:br>
              <a:rPr lang="hr-HR" dirty="0"/>
            </a:br>
            <a:endParaRPr lang="hr-HR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Konvencija o pravima djeteta (CRC)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Protokol o pravima djeteta i nasilju u obrazovanju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 Preporuke UNESCO-a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Preporuke Svjetske zdravstvene organizacije (WHO)</a:t>
            </a:r>
            <a:endParaRPr lang="en-US" dirty="0"/>
          </a:p>
          <a:p>
            <a:endParaRPr lang="hr-HR" dirty="0"/>
          </a:p>
          <a:p>
            <a:pPr algn="ctr"/>
            <a:r>
              <a:rPr lang="hr-HR" dirty="0"/>
              <a:t>Zakonodavni okvir u Bosni i Hercegovini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Zakon o zaštiti prava djeteta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Zakon o obrazovanju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Zakon o zaštiti od nasilja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Zakon o pravima žrtava nasilja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hr-HR" b="1" dirty="0"/>
          </a:p>
          <a:p>
            <a:pPr marL="285750" indent="-285750">
              <a:buFont typeface="Arial" pitchFamily="34" charset="0"/>
              <a:buChar char="•"/>
            </a:pPr>
            <a:endParaRPr lang="hr-HR" b="1" dirty="0"/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2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842493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/>
              <a:t>Uzroci nasilja u školama</a:t>
            </a:r>
            <a:endParaRPr lang="en-US" b="1" dirty="0"/>
          </a:p>
          <a:p>
            <a:pPr algn="just"/>
            <a:r>
              <a:rPr lang="hr-HR" dirty="0"/>
              <a:t>Nasilje u školama nije jednostavan problem koji se može svesti na jedan faktor. Naprotiv, to je složen fenomen koji je rezultat interakcije različitih psiholoških, socijalnih i eksternih faktora. Svaki učenik je jedinstven i njegovo ponašanje, uključujući sklonost nasilju, može biti oblikovano različitim okolnostima u njegovom životu. Kroz dublje razumijevanje uzroka nasilja u školama, možemo bolje adresirati problem i razviti efektivne preventivne mjere.</a:t>
            </a:r>
            <a:endParaRPr lang="en-US" dirty="0"/>
          </a:p>
          <a:p>
            <a:endParaRPr lang="hr-HR" b="1" dirty="0"/>
          </a:p>
          <a:p>
            <a:pPr algn="just"/>
            <a:r>
              <a:rPr lang="hr-HR" b="1" dirty="0"/>
              <a:t>1. Psihološki faktori</a:t>
            </a:r>
            <a:endParaRPr lang="en-US" b="1" dirty="0"/>
          </a:p>
          <a:p>
            <a:pPr algn="just"/>
            <a:r>
              <a:rPr lang="hr-HR" b="1" dirty="0"/>
              <a:t>Psihološki faktori</a:t>
            </a:r>
            <a:r>
              <a:rPr lang="hr-HR" dirty="0"/>
              <a:t> igraju ključnu ulogu u oblikovanju ponašanja učenika, uključujući njihovu sklonost nasilju. Iako se neki učenici možda prirodno ne ponašaju nasilno, njihove psihološke osobine, emocionalna stabilnost i prethodno stečena iskustva </a:t>
            </a:r>
          </a:p>
          <a:p>
            <a:pPr algn="just"/>
            <a:r>
              <a:rPr lang="hr-HR" dirty="0"/>
              <a:t>mogu povećati rizik od nasilnog ponašanja</a:t>
            </a:r>
          </a:p>
          <a:p>
            <a:endParaRPr lang="hr-HR" dirty="0"/>
          </a:p>
          <a:p>
            <a:r>
              <a:rPr lang="hr-HR" b="1" dirty="0"/>
              <a:t>a) Emocionalna stabilnost i razvoj socijalnih vještina</a:t>
            </a:r>
            <a:endParaRPr lang="en-US" b="1" dirty="0"/>
          </a:p>
          <a:p>
            <a:r>
              <a:rPr lang="hr-HR" b="1" dirty="0"/>
              <a:t>b) Problemi u razvoju socijalnih vještina</a:t>
            </a:r>
            <a:endParaRPr lang="en-US" b="1" dirty="0"/>
          </a:p>
          <a:p>
            <a:r>
              <a:rPr lang="hr-HR" b="1" dirty="0"/>
              <a:t>c) Psihopatologija i poremećaji u ponašanju</a:t>
            </a:r>
            <a:endParaRPr lang="en-US" b="1" dirty="0"/>
          </a:p>
          <a:p>
            <a:r>
              <a:rPr lang="hr-HR" b="1" dirty="0"/>
              <a:t>d) Trauma i nasilje u prošlim iskustvima</a:t>
            </a:r>
            <a:endParaRPr lang="en-US" b="1" dirty="0"/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5948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552" y="332656"/>
            <a:ext cx="82809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2. Socijalni faktori</a:t>
            </a:r>
            <a:endParaRPr lang="en-US" b="1" dirty="0"/>
          </a:p>
          <a:p>
            <a:r>
              <a:rPr lang="hr-HR" dirty="0"/>
              <a:t>Pored psiholoških faktora, </a:t>
            </a:r>
            <a:r>
              <a:rPr lang="hr-HR" b="1" dirty="0"/>
              <a:t>socijalni faktori</a:t>
            </a:r>
            <a:r>
              <a:rPr lang="hr-HR" dirty="0"/>
              <a:t> značajno utiču na ponašanje učenika i njihov sklonost nasilju. Na ovom nivou, dinamika odnosa unutar porodice, školska okolina, te društvene norme i vrijednosti imaju ključnu ulogu.</a:t>
            </a:r>
          </a:p>
          <a:p>
            <a:r>
              <a:rPr lang="hr-HR" b="1" dirty="0"/>
              <a:t>a) Porodični faktori</a:t>
            </a:r>
            <a:endParaRPr lang="en-US" dirty="0"/>
          </a:p>
          <a:p>
            <a:r>
              <a:rPr lang="hr-HR" b="1" dirty="0"/>
              <a:t>b) Uticaj vršnjaka</a:t>
            </a:r>
            <a:endParaRPr lang="en-US" dirty="0"/>
          </a:p>
          <a:p>
            <a:r>
              <a:rPr lang="hr-HR" b="1" dirty="0"/>
              <a:t>c) Školska okolina i klima</a:t>
            </a:r>
          </a:p>
          <a:p>
            <a:endParaRPr lang="hr-HR" b="1" dirty="0"/>
          </a:p>
          <a:p>
            <a:r>
              <a:rPr lang="hr-HR" b="1" dirty="0"/>
              <a:t>3. Eksterni faktori</a:t>
            </a:r>
            <a:endParaRPr lang="en-US" b="1" dirty="0"/>
          </a:p>
          <a:p>
            <a:r>
              <a:rPr lang="hr-HR" dirty="0"/>
              <a:t>Eksterni faktori, koji uključuju šire društvene okolnosti, također igraju značajnu ulogu u nasilju u školama. Ovi faktori nisu uvijek direktno povezani s ponašanjem djeteta, ali mogu povećati rizik od nasilja i utiču na ponašanje učenika.</a:t>
            </a:r>
          </a:p>
          <a:p>
            <a:r>
              <a:rPr lang="hr-HR" b="1" dirty="0"/>
              <a:t>a) Ekonomska kriza i siromaštvo</a:t>
            </a:r>
            <a:endParaRPr lang="en-US" dirty="0"/>
          </a:p>
          <a:p>
            <a:r>
              <a:rPr lang="hr-HR" b="1" dirty="0"/>
              <a:t>b) Nasilje u porodici</a:t>
            </a:r>
            <a:endParaRPr lang="en-US" dirty="0"/>
          </a:p>
          <a:p>
            <a:r>
              <a:rPr lang="hr-HR" b="1" dirty="0"/>
              <a:t>c) Uticaj medija, video igara i interneta</a:t>
            </a:r>
            <a:endParaRPr lang="en-US" dirty="0"/>
          </a:p>
          <a:p>
            <a:r>
              <a:rPr lang="hr-HR" b="1" dirty="0"/>
              <a:t>d) Širi društveni problemi i nasilje u društvu</a:t>
            </a:r>
          </a:p>
          <a:p>
            <a:endParaRPr lang="en-US" dirty="0"/>
          </a:p>
          <a:p>
            <a:r>
              <a:rPr lang="hr-HR" b="1" dirty="0"/>
              <a:t>4. Kultura nasilja</a:t>
            </a:r>
            <a:endParaRPr lang="en-US" b="1" dirty="0"/>
          </a:p>
          <a:p>
            <a:r>
              <a:rPr lang="hr-HR" dirty="0"/>
              <a:t>Kultura nasilja u društvu ima veliki uticaj na mladima koji odrastaju u takvim okolnostima. Ako nasilje postane normativno i široko prihvaćeno kao način rješavanja konflikata i problema, mladi ljudi će skloni koristiti nasilje kao način komunikacije i rješavanja nesuglasica. Takva kultura nasilja često se oblikuje kroz </a:t>
            </a:r>
            <a:r>
              <a:rPr lang="hr-HR" b="1" dirty="0"/>
              <a:t>medije</a:t>
            </a:r>
            <a:r>
              <a:rPr lang="hr-HR" dirty="0"/>
              <a:t>, </a:t>
            </a:r>
            <a:r>
              <a:rPr lang="hr-HR" b="1" dirty="0"/>
              <a:t>društvene norme</a:t>
            </a:r>
            <a:r>
              <a:rPr lang="hr-HR" dirty="0"/>
              <a:t> i </a:t>
            </a:r>
            <a:r>
              <a:rPr lang="hr-HR" b="1" dirty="0"/>
              <a:t>istorijske traume</a:t>
            </a:r>
            <a:r>
              <a:rPr lang="hr-HR" dirty="0"/>
              <a:t> koje se prenose kroz generacije.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8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IV. Oblik nasilja u školama</a:t>
            </a:r>
            <a:endParaRPr lang="en-US" dirty="0"/>
          </a:p>
          <a:p>
            <a:r>
              <a:rPr lang="hr-HR" dirty="0"/>
              <a:t>Nasilje u školama može imati različite oblike i manifestacije, a svaki od njih nosi svoje specifične uzroke, posljedice i oblike intervencije. Razlikovanje između različitih vrsta nasilja, bilo da se radi o fizičkom, verbalnom ili psihološkom nasilju, ključno je za razvoj efektivnih preventivnih i interventnih strategija. U sljedećim podpoglavljima detaljno ćemo razmotriti svaki od ovih oblika nasilja, analizirati njihove učinke i posljedice za žrtve, te pružiti širi kontekst za razumijevanje nasilja u školama.</a:t>
            </a:r>
          </a:p>
          <a:p>
            <a:pPr marL="342900" indent="-342900">
              <a:buAutoNum type="arabicPeriod"/>
            </a:pPr>
            <a:r>
              <a:rPr lang="hr-HR" b="1" dirty="0"/>
              <a:t>Fizičko nasilje u školama</a:t>
            </a:r>
          </a:p>
          <a:p>
            <a:pPr marL="342900" indent="-342900">
              <a:buAutoNum type="arabicPeriod" startAt="2"/>
            </a:pPr>
            <a:r>
              <a:rPr lang="hr-HR" b="1" dirty="0"/>
              <a:t>Verbalno nasilje i zlostavljanje</a:t>
            </a:r>
          </a:p>
          <a:p>
            <a:pPr marL="342900" indent="-342900">
              <a:buFontTx/>
              <a:buAutoNum type="arabicPeriod" startAt="2"/>
            </a:pPr>
            <a:r>
              <a:rPr lang="hr-HR" b="1" dirty="0"/>
              <a:t>Psihičko i emocionalno nasilje</a:t>
            </a:r>
          </a:p>
          <a:p>
            <a:pPr marL="342900" indent="-342900">
              <a:buAutoNum type="arabicPeriod" startAt="4"/>
            </a:pPr>
            <a:r>
              <a:rPr lang="hr-HR" b="1" dirty="0"/>
              <a:t>Seksualno nasilje u školama</a:t>
            </a:r>
          </a:p>
          <a:p>
            <a:pPr marL="342900" indent="-342900">
              <a:buFontTx/>
              <a:buAutoNum type="arabicPeriod" startAt="4"/>
            </a:pPr>
            <a:r>
              <a:rPr lang="hr-HR" b="1" dirty="0"/>
              <a:t> Cyberbullying (Nasilje putem interneta)</a:t>
            </a:r>
            <a:endParaRPr lang="en-US" dirty="0"/>
          </a:p>
          <a:p>
            <a:pPr marL="342900" indent="-342900">
              <a:buAutoNum type="arabicPeriod" startAt="4"/>
            </a:pPr>
            <a:endParaRPr lang="en-US" dirty="0"/>
          </a:p>
          <a:p>
            <a:pPr marL="342900" indent="-342900">
              <a:buFontTx/>
              <a:buAutoNum type="arabicPeriod" startAt="2"/>
            </a:pPr>
            <a:endParaRPr lang="en-US" dirty="0"/>
          </a:p>
          <a:p>
            <a:pPr marL="342900" indent="-342900">
              <a:buAutoNum type="arabicPeriod" startAt="2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6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8424936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/>
              <a:t> Posljedice nasilja u školama</a:t>
            </a:r>
          </a:p>
          <a:p>
            <a:pPr algn="just"/>
            <a:r>
              <a:rPr lang="hr-HR" dirty="0"/>
              <a:t>Nasilje u školama nije samo trenutni problem koji pogađa pojedince, već ima široke i dugoročne posljedice koje se protežu na sve aspekte života: od psiholoških i emocionalnih učinaka na žrtve, preko negativnih efekata na počinitelje, pa do utjecaja na obrazovni sistem i širu društvenu zajednicu. Nasilje u školama stvara začarani krug u kojem su pogođeni svi – učenici, nastavnici, porodice, i na kraju društvo u cjelini. U ovom poglavlju razmatrat ćemo različite vrste posljedica nasilja, uključujući efekte na žrtve, počinitelje, obrazovni sistem, te šire društvene posljedice.</a:t>
            </a:r>
            <a:r>
              <a:rPr lang="hr-HR" b="1" dirty="0"/>
              <a:t> </a:t>
            </a:r>
          </a:p>
          <a:p>
            <a:pPr marL="342900" indent="-342900" algn="just">
              <a:buAutoNum type="arabicPeriod"/>
            </a:pPr>
            <a:r>
              <a:rPr lang="hr-HR" b="1" u="sng" dirty="0"/>
              <a:t>Posljedice po žrtve nasilja</a:t>
            </a:r>
          </a:p>
          <a:p>
            <a:pPr algn="just"/>
            <a:r>
              <a:rPr lang="hr-HR" b="1" dirty="0"/>
              <a:t>a) Psihološke posljedice (</a:t>
            </a:r>
            <a:r>
              <a:rPr lang="hr-HR" dirty="0"/>
              <a:t>depresija, anksioznost i strah, posttraumatski stresni poremećaj PTSP)</a:t>
            </a:r>
          </a:p>
          <a:p>
            <a:pPr algn="just"/>
            <a:r>
              <a:rPr lang="hr-HR" b="1" dirty="0"/>
              <a:t>b) Emocionalne posljedice </a:t>
            </a:r>
            <a:r>
              <a:rPr lang="hr-HR" dirty="0"/>
              <a:t>(nisko samopoštovanje, povećani stres)</a:t>
            </a:r>
          </a:p>
          <a:p>
            <a:pPr algn="just"/>
            <a:r>
              <a:rPr lang="hr-HR" b="1" dirty="0"/>
              <a:t>c) Fizičke posljedice </a:t>
            </a:r>
            <a:r>
              <a:rPr lang="hr-HR" dirty="0"/>
              <a:t>(povrede i telesni ožiljci, dugoročne zdravstvene posljedice)</a:t>
            </a:r>
          </a:p>
          <a:p>
            <a:r>
              <a:rPr lang="hr-HR" b="1" dirty="0"/>
              <a:t>d) Društvene posljedice (</a:t>
            </a:r>
            <a:r>
              <a:rPr lang="hr-HR" dirty="0"/>
              <a:t>socijalna izolacija, problemi u školi)</a:t>
            </a:r>
            <a:endParaRPr lang="en-US" dirty="0"/>
          </a:p>
          <a:p>
            <a:r>
              <a:rPr lang="hr-HR" b="1" dirty="0"/>
              <a:t>2. </a:t>
            </a:r>
            <a:r>
              <a:rPr lang="hr-HR" b="1" u="sng" dirty="0"/>
              <a:t>Posljedice po počinitelje nasilja</a:t>
            </a:r>
          </a:p>
          <a:p>
            <a:r>
              <a:rPr lang="hr-HR" dirty="0"/>
              <a:t>Iako se fokus često stavlja na žrtve nasilja, počinitelji također trpe ozbiljne posljedice. Nasilno ponašanje, posebno u adolescenciji, može biti pokazatelj dubljih problema koji će se manifestirati i u odrasloj dobi.</a:t>
            </a:r>
          </a:p>
          <a:p>
            <a:endParaRPr lang="hr-HR" dirty="0"/>
          </a:p>
          <a:p>
            <a:r>
              <a:rPr lang="hr-HR" b="1" dirty="0"/>
              <a:t>a) Psihološke posljedice </a:t>
            </a:r>
            <a:r>
              <a:rPr lang="hr-HR" dirty="0"/>
              <a:t>(ovisnost o nasilju, nisko samopoštovanje)</a:t>
            </a:r>
            <a:br>
              <a:rPr lang="hr-HR" dirty="0"/>
            </a:br>
            <a:r>
              <a:rPr lang="hr-HR" b="1" dirty="0"/>
              <a:t>b) Rizik od kriminalnog ponašanja </a:t>
            </a:r>
            <a:r>
              <a:rPr lang="hr-HR" dirty="0"/>
              <a:t>(povezanost sa kriminalom,nedostatak socijalnih vještina)</a:t>
            </a:r>
          </a:p>
          <a:p>
            <a:r>
              <a:rPr lang="hr-HR" b="1" dirty="0"/>
              <a:t>c) Socijalne posljedice </a:t>
            </a:r>
            <a:endParaRPr lang="hr-HR" dirty="0"/>
          </a:p>
          <a:p>
            <a:pPr algn="just"/>
            <a:endParaRPr lang="en-US" b="1" dirty="0"/>
          </a:p>
          <a:p>
            <a:endParaRPr lang="hr-HR" b="1" dirty="0"/>
          </a:p>
          <a:p>
            <a:pPr marL="342900" indent="-342900" algn="just">
              <a:buAutoNum type="alphaLcParenR"/>
            </a:pPr>
            <a:endParaRPr lang="hr-HR" dirty="0"/>
          </a:p>
          <a:p>
            <a:endParaRPr lang="en-US" dirty="0"/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0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04664"/>
            <a:ext cx="88569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b="1" dirty="0"/>
          </a:p>
          <a:p>
            <a:r>
              <a:rPr lang="hr-HR" b="1" dirty="0"/>
              <a:t>3. </a:t>
            </a:r>
            <a:r>
              <a:rPr lang="hr-HR" b="1" u="sng" dirty="0"/>
              <a:t>Posljedice nasilja na obrazovni sistem</a:t>
            </a:r>
          </a:p>
          <a:p>
            <a:endParaRPr lang="en-US" u="sng" dirty="0"/>
          </a:p>
          <a:p>
            <a:r>
              <a:rPr lang="hr-HR" dirty="0"/>
              <a:t>Nasilje u školama ne pogađa samo pojedince, već ima dubok negativan utjecaj na obrazovni sistem u cjelini. Škole koje nisu sigurne i gdje nasilje nije adekvatno adresirano postaju mjesta u kojima je teško ostvariti kvalitetnu edukaciju.</a:t>
            </a:r>
          </a:p>
          <a:p>
            <a:endParaRPr lang="en-US" dirty="0"/>
          </a:p>
          <a:p>
            <a:r>
              <a:rPr lang="hr-HR" b="1" dirty="0"/>
              <a:t>a) Smanjena produktivnost</a:t>
            </a:r>
            <a:endParaRPr lang="en-US" dirty="0"/>
          </a:p>
          <a:p>
            <a:r>
              <a:rPr lang="hr-HR" b="1" dirty="0"/>
              <a:t>b) Oslabljena socijalna dinamika</a:t>
            </a:r>
            <a:endParaRPr lang="en-US" dirty="0"/>
          </a:p>
          <a:p>
            <a:r>
              <a:rPr lang="hr-HR" b="1" dirty="0"/>
              <a:t>c) Porast nasilja i disciplinskih mjera</a:t>
            </a:r>
            <a:endParaRPr lang="en-US" dirty="0"/>
          </a:p>
          <a:p>
            <a:endParaRPr lang="hr-HR" b="1" dirty="0"/>
          </a:p>
          <a:p>
            <a:r>
              <a:rPr lang="hr-HR" b="1" u="sng" dirty="0"/>
              <a:t>4. Posljedice nasilja po društvo</a:t>
            </a:r>
            <a:endParaRPr lang="en-US" u="sng" dirty="0"/>
          </a:p>
          <a:p>
            <a:r>
              <a:rPr lang="hr-HR" dirty="0"/>
              <a:t>Posljedice nasilja u školama ne prestaju u školskom okruženju, već imaju dugoročne efekte na širu društvenu zajednicu.</a:t>
            </a:r>
          </a:p>
          <a:p>
            <a:endParaRPr lang="en-US" dirty="0"/>
          </a:p>
          <a:p>
            <a:r>
              <a:rPr lang="hr-HR" b="1" dirty="0"/>
              <a:t>a) Povećanje kriminala</a:t>
            </a:r>
            <a:endParaRPr lang="en-US" dirty="0"/>
          </a:p>
          <a:p>
            <a:r>
              <a:rPr lang="hr-HR" b="1" dirty="0"/>
              <a:t>b) Smanjena socijalna kohezija</a:t>
            </a:r>
            <a:endParaRPr lang="en-US" dirty="0"/>
          </a:p>
          <a:p>
            <a:r>
              <a:rPr lang="hr-HR" b="1" dirty="0"/>
              <a:t>c) Ekonomske posljedice</a:t>
            </a:r>
            <a:endParaRPr lang="en-US" dirty="0"/>
          </a:p>
          <a:p>
            <a:endParaRPr lang="hr-HR" b="1" dirty="0"/>
          </a:p>
          <a:p>
            <a:endParaRPr lang="en-US" dirty="0"/>
          </a:p>
          <a:p>
            <a:endParaRPr lang="en-US" dirty="0"/>
          </a:p>
          <a:p>
            <a:endParaRPr lang="en-US" u="sng" dirty="0"/>
          </a:p>
          <a:p>
            <a:pPr marL="342900" indent="-342900">
              <a:buFont typeface="+mj-lt"/>
              <a:buAutoNum type="alphaLcParenR"/>
            </a:pPr>
            <a:endParaRPr lang="en-US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0059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12845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 Prevencija nasilja u školama</a:t>
            </a:r>
            <a:endParaRPr lang="en-US" dirty="0"/>
          </a:p>
          <a:p>
            <a:r>
              <a:rPr lang="hr-HR" dirty="0"/>
              <a:t>Prevencija nasilja u školama predstavlja ključnu strategiju u stvaranju sigurnog i zdravog okruženja za učenike, nastavnike i sve članove školskih zajednica. Nasilje u školama nije samo izazov za obrazovni sistem, već i za širu društvenu zajednicu, jer dugoročne posljedice nasilja mogu oblikovati budućnost cijelog društva. Zbog toga je prevencija nasilja u školama od vitalnog značaja, a to zahtijeva suradnju svih sektora društva, uključujući obrazovanje, zakonodavne vlasti, nevladine organizacije i zajednicu u cjelini. U ovom poglavlju, detaljno ćemo razmotriti različite pristupe prevenciji nasilja u školama, uključujući obrazovne programe, edukaciju o nenasilju, podršku žrtvama, povezanost sa zajednicom, zakonodavne inicijative i primjere dobre prakse.</a:t>
            </a:r>
          </a:p>
          <a:p>
            <a:pPr marL="342900" indent="-342900">
              <a:buAutoNum type="arabicPeriod"/>
            </a:pPr>
            <a:r>
              <a:rPr lang="hr-HR" b="1" u="sng" dirty="0"/>
              <a:t>Obrazovni programi: Inicijative za prevenciju nasilja</a:t>
            </a:r>
          </a:p>
          <a:p>
            <a:pPr marL="342900" indent="-342900">
              <a:buAutoNum type="arabicPeriod"/>
            </a:pPr>
            <a:endParaRPr lang="hr-HR" b="1" u="sng" dirty="0"/>
          </a:p>
          <a:p>
            <a:r>
              <a:rPr lang="hr-HR" b="1" dirty="0"/>
              <a:t>a) Međunarodne inicijative i programi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UNICEF-ov program “Schools as a Safe Environment”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Program “Zero Tolerance” za nasilje (Kanada)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Europski program "Safer Internet Day„</a:t>
            </a:r>
          </a:p>
          <a:p>
            <a:pPr marL="285750" indent="-285750">
              <a:buFont typeface="Arial" pitchFamily="34" charset="0"/>
              <a:buChar char="•"/>
            </a:pPr>
            <a:endParaRPr lang="hr-HR" dirty="0"/>
          </a:p>
          <a:p>
            <a:r>
              <a:rPr lang="hr-HR" b="1" dirty="0"/>
              <a:t>b) Domaći obrazovni programi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Program "Snažna škola":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/>
              <a:t>Prevencija nasilja kroz “Obrazovne standarde</a:t>
            </a:r>
            <a:endParaRPr lang="en-US" dirty="0"/>
          </a:p>
          <a:p>
            <a:r>
              <a:rPr lang="hr-HR" dirty="0"/>
              <a:t> </a:t>
            </a:r>
            <a:endParaRPr lang="en-US" dirty="0"/>
          </a:p>
          <a:p>
            <a:endParaRPr lang="en-US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8489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65AAE636014643ABBAC4A25AD8E8FF" ma:contentTypeVersion="11" ma:contentTypeDescription="Create a new document." ma:contentTypeScope="" ma:versionID="d40225ba3eddf6cd4cad67ab1cdf4841">
  <xsd:schema xmlns:xsd="http://www.w3.org/2001/XMLSchema" xmlns:xs="http://www.w3.org/2001/XMLSchema" xmlns:p="http://schemas.microsoft.com/office/2006/metadata/properties" xmlns:ns2="54fa60e1-773c-471d-9d4a-3b71ed79ea0c" xmlns:ns3="f6edc4c2-9a39-4d62-a97f-29a0765f5cb3" targetNamespace="http://schemas.microsoft.com/office/2006/metadata/properties" ma:root="true" ma:fieldsID="d6f81802645071c2eea3f78bcb7a3af6" ns2:_="" ns3:_="">
    <xsd:import namespace="54fa60e1-773c-471d-9d4a-3b71ed79ea0c"/>
    <xsd:import namespace="f6edc4c2-9a39-4d62-a97f-29a0765f5c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a60e1-773c-471d-9d4a-3b71ed79e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62704c1-b2e6-449d-b8b0-047b407bdb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dc4c2-9a39-4d62-a97f-29a0765f5c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14e1938-3538-4b50-bed3-3202f9adbeb0}" ma:internalName="TaxCatchAll" ma:showField="CatchAllData" ma:web="f6edc4c2-9a39-4d62-a97f-29a0765f5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edc4c2-9a39-4d62-a97f-29a0765f5cb3" xsi:nil="true"/>
    <lcf76f155ced4ddcb4097134ff3c332f xmlns="54fa60e1-773c-471d-9d4a-3b71ed79ea0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318A238-B5F0-4919-A7DF-E6E9F5F8375B}"/>
</file>

<file path=customXml/itemProps2.xml><?xml version="1.0" encoding="utf-8"?>
<ds:datastoreItem xmlns:ds="http://schemas.openxmlformats.org/officeDocument/2006/customXml" ds:itemID="{6E693DCF-70C7-4D9C-A583-BA711338A9E3}"/>
</file>

<file path=customXml/itemProps3.xml><?xml version="1.0" encoding="utf-8"?>
<ds:datastoreItem xmlns:ds="http://schemas.openxmlformats.org/officeDocument/2006/customXml" ds:itemID="{212E17DE-2441-4013-84AF-D531428A5115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166</TotalTime>
  <Words>2152</Words>
  <Application>Microsoft Office PowerPoint</Application>
  <PresentationFormat>Prikaz na ekranu (4:3)</PresentationFormat>
  <Paragraphs>313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1" baseType="lpstr">
      <vt:lpstr>Waveform</vt:lpstr>
      <vt:lpstr>  STRATEGIJA O POSTUPANJU U SLUČAJU NASILJA   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STRATEGIJA O POSTUPANJU U SLUČAJU NASILJA</dc:title>
  <dc:creator>PC</dc:creator>
  <cp:lastModifiedBy>Tarik Hasanic</cp:lastModifiedBy>
  <cp:revision>28</cp:revision>
  <dcterms:created xsi:type="dcterms:W3CDTF">2025-03-18T13:08:54Z</dcterms:created>
  <dcterms:modified xsi:type="dcterms:W3CDTF">2025-03-27T10:45:38Z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0x0101005F65AAE636014643ABBAC4A25AD8E8FF</vt:lpwstr>
  </property>
</Properties>
</file>